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18"/>
  </p:notesMasterIdLst>
  <p:sldIdLst>
    <p:sldId id="256" r:id="rId2"/>
    <p:sldId id="257" r:id="rId3"/>
    <p:sldId id="288" r:id="rId4"/>
    <p:sldId id="267" r:id="rId5"/>
    <p:sldId id="290" r:id="rId6"/>
    <p:sldId id="292" r:id="rId7"/>
    <p:sldId id="293" r:id="rId8"/>
    <p:sldId id="294" r:id="rId9"/>
    <p:sldId id="295" r:id="rId10"/>
    <p:sldId id="268" r:id="rId11"/>
    <p:sldId id="296" r:id="rId12"/>
    <p:sldId id="285" r:id="rId13"/>
    <p:sldId id="297" r:id="rId14"/>
    <p:sldId id="262" r:id="rId15"/>
    <p:sldId id="271" r:id="rId16"/>
    <p:sldId id="29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2" d="100"/>
          <a:sy n="52" d="100"/>
        </p:scale>
        <p:origin x="-1566" y="-6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4323"/>
    </p:cViewPr>
  </p:sorterViewPr>
  <p:notesViewPr>
    <p:cSldViewPr snapToGrid="0">
      <p:cViewPr varScale="1">
        <p:scale>
          <a:sx n="42" d="100"/>
          <a:sy n="42" d="100"/>
        </p:scale>
        <p:origin x="2328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651A6-A419-4A8B-9F38-CF3DADBAACC2}" type="datetimeFigureOut">
              <a:rPr lang="en-GB" smtClean="0"/>
              <a:t>28/01/2016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94831-2601-4B38-9546-EF2FABF2C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568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120904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506F-A664-4395-A8FC-D37176BF7808}" type="datetimeFigureOut">
              <a:rPr lang="en-GB" smtClean="0"/>
              <a:t>28/01/2016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AEDF-D501-4765-8E1B-EA7B4F134546}" type="slidenum">
              <a:rPr lang="en-GB" smtClean="0"/>
              <a:t>‹#›</a:t>
            </a:fld>
            <a:endParaRPr lang="en-GB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6604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6401859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6"/>
            <a:ext cx="58928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733800"/>
            <a:ext cx="58928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506F-A664-4395-A8FC-D37176BF7808}" type="datetimeFigureOut">
              <a:rPr lang="en-GB" smtClean="0"/>
              <a:t>28/01/2016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AEDF-D501-4765-8E1B-EA7B4F1345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506F-A664-4395-A8FC-D37176BF7808}" type="datetimeFigureOut">
              <a:rPr lang="en-GB" smtClean="0"/>
              <a:t>28/01/2016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AEDF-D501-4765-8E1B-EA7B4F1345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506F-A664-4395-A8FC-D37176BF7808}" type="datetimeFigureOut">
              <a:rPr lang="en-GB" smtClean="0"/>
              <a:t>28/01/2016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AEDF-D501-4765-8E1B-EA7B4F1345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2" y="-30478"/>
            <a:ext cx="120903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12192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12192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12192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621365"/>
            <a:ext cx="110744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609600" y="4463568"/>
            <a:ext cx="11074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506F-A664-4395-A8FC-D37176BF7808}" type="datetimeFigureOut">
              <a:rPr lang="en-GB" smtClean="0"/>
              <a:t>28/01/2016</a:t>
            </a:fld>
            <a:endParaRPr lang="en-GB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AEDF-D501-4765-8E1B-EA7B4F13454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506F-A664-4395-A8FC-D37176BF7808}" type="datetimeFigureOut">
              <a:rPr lang="en-GB" smtClean="0"/>
              <a:t>28/01/2016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AEDF-D501-4765-8E1B-EA7B4F1345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506F-A664-4395-A8FC-D37176BF7808}" type="datetimeFigureOut">
              <a:rPr lang="en-GB" smtClean="0"/>
              <a:t>28/01/2016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AEDF-D501-4765-8E1B-EA7B4F1345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506F-A664-4395-A8FC-D37176BF7808}" type="datetimeFigureOut">
              <a:rPr lang="en-GB" smtClean="0"/>
              <a:t>28/01/2016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AEDF-D501-4765-8E1B-EA7B4F1345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506F-A664-4395-A8FC-D37176BF7808}" type="datetimeFigureOut">
              <a:rPr lang="en-GB" smtClean="0"/>
              <a:t>28/01/2016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AEDF-D501-4765-8E1B-EA7B4F1345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273051"/>
            <a:ext cx="7315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506F-A664-4395-A8FC-D37176BF7808}" type="datetimeFigureOut">
              <a:rPr lang="en-GB" smtClean="0"/>
              <a:t>28/01/2016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AEDF-D501-4765-8E1B-EA7B4F134546}" type="slidenum">
              <a:rPr lang="en-GB" smtClean="0"/>
              <a:t>‹#›</a:t>
            </a:fld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2007129" y="3221207"/>
            <a:ext cx="3017520" cy="10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901952"/>
            <a:ext cx="316992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3552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67200" y="381000"/>
            <a:ext cx="74168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506F-A664-4395-A8FC-D37176BF7808}" type="datetimeFigureOut">
              <a:rPr lang="en-GB" smtClean="0"/>
              <a:t>28/01/2016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AEDF-D501-4765-8E1B-EA7B4F134546}" type="slidenum">
              <a:rPr lang="en-GB" smtClean="0"/>
              <a:t>‹#›</a:t>
            </a:fld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2007129" y="3221207"/>
            <a:ext cx="3017520" cy="10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64" y="1905000"/>
            <a:ext cx="316992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6600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99136" y="137160"/>
            <a:ext cx="1182624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124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AEA506F-A664-4395-A8FC-D37176BF7808}" type="datetimeFigureOut">
              <a:rPr lang="en-GB" smtClean="0"/>
              <a:t>28/01/2016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74831" y="6312409"/>
            <a:ext cx="4642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124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2BDAEDF-D501-4765-8E1B-EA7B4F134546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1896" y="438914"/>
            <a:ext cx="108082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+mj-lt"/>
              </a:rPr>
              <a:t>Teaching lexis in ESP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2099"/>
            <a:ext cx="12192000" cy="43532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flipH="1">
            <a:off x="421549" y="4924830"/>
            <a:ext cx="110785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Teaching Vocabulary in ESP 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34410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Vocab priorities</a:t>
            </a:r>
            <a:endParaRPr lang="en-GB" sz="4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888" y="1764793"/>
            <a:ext cx="109728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GB" sz="3200" dirty="0" smtClean="0">
                <a:solidFill>
                  <a:schemeClr val="tx1"/>
                </a:solidFill>
              </a:rPr>
              <a:t>Continue teaching words/phrases </a:t>
            </a:r>
            <a:r>
              <a:rPr lang="en-GB" sz="3200" dirty="0" err="1" smtClean="0">
                <a:solidFill>
                  <a:schemeClr val="tx1"/>
                </a:solidFill>
              </a:rPr>
              <a:t>Ss</a:t>
            </a:r>
            <a:r>
              <a:rPr lang="en-GB" sz="3200" dirty="0" smtClean="0">
                <a:solidFill>
                  <a:schemeClr val="tx1"/>
                </a:solidFill>
              </a:rPr>
              <a:t> already know passively</a:t>
            </a:r>
          </a:p>
          <a:p>
            <a:pPr marL="514350" indent="-514350">
              <a:buFont typeface="+mj-lt"/>
              <a:buAutoNum type="alphaLcPeriod"/>
            </a:pPr>
            <a:r>
              <a:rPr lang="en-GB" sz="3200" dirty="0" smtClean="0">
                <a:solidFill>
                  <a:schemeClr val="tx1"/>
                </a:solidFill>
              </a:rPr>
              <a:t>Explain rationale </a:t>
            </a:r>
          </a:p>
          <a:p>
            <a:pPr marL="514350" indent="-514350">
              <a:buFont typeface="+mj-lt"/>
              <a:buAutoNum type="alphaLcPeriod"/>
            </a:pPr>
            <a:r>
              <a:rPr lang="en-GB" sz="3200" dirty="0" smtClean="0">
                <a:solidFill>
                  <a:schemeClr val="tx1"/>
                </a:solidFill>
              </a:rPr>
              <a:t>Keep expectations reasonable </a:t>
            </a:r>
          </a:p>
          <a:p>
            <a:pPr marL="514350" indent="-514350">
              <a:buFont typeface="+mj-lt"/>
              <a:buAutoNum type="alphaLcPeriod"/>
            </a:pPr>
            <a:r>
              <a:rPr lang="en-GB" sz="3200" dirty="0" smtClean="0">
                <a:solidFill>
                  <a:schemeClr val="tx1"/>
                </a:solidFill>
              </a:rPr>
              <a:t>Keep expectations in mind when devising assessments</a:t>
            </a:r>
          </a:p>
          <a:p>
            <a:pPr marL="514350" indent="-514350">
              <a:buFont typeface="+mj-lt"/>
              <a:buAutoNum type="alphaLcPeriod"/>
            </a:pPr>
            <a:r>
              <a:rPr lang="en-GB" sz="3200" dirty="0" smtClean="0">
                <a:solidFill>
                  <a:schemeClr val="tx1"/>
                </a:solidFill>
              </a:rPr>
              <a:t>Teach words several times before </a:t>
            </a:r>
            <a:r>
              <a:rPr lang="en-GB" sz="3200" dirty="0" err="1" smtClean="0">
                <a:solidFill>
                  <a:schemeClr val="tx1"/>
                </a:solidFill>
              </a:rPr>
              <a:t>Ss</a:t>
            </a:r>
            <a:r>
              <a:rPr lang="en-GB" sz="3200" dirty="0" smtClean="0">
                <a:solidFill>
                  <a:schemeClr val="tx1"/>
                </a:solidFill>
              </a:rPr>
              <a:t> use them fluently</a:t>
            </a:r>
          </a:p>
          <a:p>
            <a:pPr marL="0" indent="0">
              <a:buNone/>
            </a:pP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94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</a:rPr>
              <a:t>Word combinations</a:t>
            </a:r>
            <a:endParaRPr lang="ru-RU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713232" y="1773936"/>
            <a:ext cx="2212848" cy="21762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compounds</a:t>
            </a:r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4809744" y="1773936"/>
            <a:ext cx="2176272" cy="2084832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collocations</a:t>
            </a:r>
            <a:endParaRPr lang="ru-RU" sz="2000" dirty="0"/>
          </a:p>
        </p:txBody>
      </p:sp>
      <p:sp>
        <p:nvSpPr>
          <p:cNvPr id="5" name="Овал 4"/>
          <p:cNvSpPr/>
          <p:nvPr/>
        </p:nvSpPr>
        <p:spPr>
          <a:xfrm>
            <a:off x="7278624" y="4096512"/>
            <a:ext cx="2231136" cy="223113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patterns</a:t>
            </a:r>
            <a:endParaRPr lang="ru-RU" sz="2000" dirty="0"/>
          </a:p>
        </p:txBody>
      </p:sp>
      <p:sp>
        <p:nvSpPr>
          <p:cNvPr id="6" name="Овал 5"/>
          <p:cNvSpPr/>
          <p:nvPr/>
        </p:nvSpPr>
        <p:spPr>
          <a:xfrm>
            <a:off x="8558784" y="1609344"/>
            <a:ext cx="2231136" cy="215798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Dependent prepositions</a:t>
            </a:r>
            <a:endParaRPr lang="ru-RU" sz="2000" dirty="0"/>
          </a:p>
        </p:txBody>
      </p:sp>
      <p:sp>
        <p:nvSpPr>
          <p:cNvPr id="7" name="Овал 6"/>
          <p:cNvSpPr/>
          <p:nvPr/>
        </p:nvSpPr>
        <p:spPr>
          <a:xfrm>
            <a:off x="2231136" y="4096512"/>
            <a:ext cx="2359152" cy="223113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Lexical sets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3388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345" y="2"/>
            <a:ext cx="10515600" cy="1325563"/>
          </a:xfrm>
        </p:spPr>
        <p:txBody>
          <a:bodyPr/>
          <a:lstStyle/>
          <a:p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4.4 Examples of Collocations</a:t>
            </a:r>
            <a:endParaRPr lang="en-GB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993" y="1399310"/>
            <a:ext cx="9765792" cy="497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54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</a:rPr>
              <a:t>Other things to teach</a:t>
            </a:r>
            <a:endParaRPr lang="ru-RU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7824" y="1517904"/>
            <a:ext cx="1058875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smtClean="0"/>
              <a:t>Types of meanings (semantic and pragmatic)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smtClean="0"/>
              <a:t>Different registers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smtClean="0"/>
              <a:t>Denotation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smtClean="0"/>
              <a:t>Connotation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smtClean="0"/>
              <a:t>Word formation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smtClean="0"/>
              <a:t>Synonyms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smtClean="0"/>
              <a:t>Antonyms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6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3.1 Types of Meaning</a:t>
            </a:r>
            <a:endParaRPr lang="en-GB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648" y="1792638"/>
            <a:ext cx="11853352" cy="3984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01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Ah … NOW I know that word!</a:t>
            </a:r>
            <a:endParaRPr lang="en-GB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1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Spelling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Pronunciation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Changes in word stress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Parts of speech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Grammatical patterns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Collocations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False friends</a:t>
            </a:r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1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Level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of frequency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Etymology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Translation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Synonyms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Antonyms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Different meanings depending on context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Definition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66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9504" y="2706624"/>
            <a:ext cx="6986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THANK YOU FOR YOUR ATTENTION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21097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464" y="512382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GB" sz="6700" b="1" dirty="0" smtClean="0">
                <a:solidFill>
                  <a:schemeClr val="accent5">
                    <a:lumMod val="75000"/>
                  </a:schemeClr>
                </a:solidFill>
              </a:rPr>
              <a:t>Outline</a:t>
            </a: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en-GB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endParaRPr lang="en-GB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solidFill>
                  <a:schemeClr val="tx1"/>
                </a:solidFill>
                <a:cs typeface="Aharoni" panose="02010803020104030203" pitchFamily="2" charset="-79"/>
              </a:rPr>
              <a:t>The</a:t>
            </a:r>
            <a:r>
              <a:rPr lang="en-GB" sz="4400" b="1" dirty="0" smtClean="0">
                <a:solidFill>
                  <a:schemeClr val="tx1"/>
                </a:solidFill>
                <a:cs typeface="Aharoni" panose="02010803020104030203" pitchFamily="2" charset="-79"/>
              </a:rPr>
              <a:t> </a:t>
            </a:r>
            <a:r>
              <a:rPr lang="en-GB" sz="4400" dirty="0" smtClean="0">
                <a:solidFill>
                  <a:schemeClr val="tx1"/>
                </a:solidFill>
                <a:cs typeface="Aharoni" panose="02010803020104030203" pitchFamily="2" charset="-79"/>
              </a:rPr>
              <a:t>importance of vocabulary in ESP course</a:t>
            </a:r>
          </a:p>
          <a:p>
            <a:r>
              <a:rPr lang="en-GB" sz="4400" dirty="0" smtClean="0">
                <a:solidFill>
                  <a:schemeClr val="tx1"/>
                </a:solidFill>
                <a:cs typeface="Aharoni" panose="02010803020104030203" pitchFamily="2" charset="-79"/>
              </a:rPr>
              <a:t>Types of vocabulary</a:t>
            </a:r>
          </a:p>
          <a:p>
            <a:r>
              <a:rPr lang="en-GB" sz="4400" dirty="0">
                <a:solidFill>
                  <a:schemeClr val="tx1"/>
                </a:solidFill>
                <a:cs typeface="Aharoni" panose="02010803020104030203" pitchFamily="2" charset="-79"/>
              </a:rPr>
              <a:t>A</a:t>
            </a:r>
            <a:r>
              <a:rPr lang="en-GB" sz="4400" dirty="0" smtClean="0">
                <a:solidFill>
                  <a:schemeClr val="tx1"/>
                </a:solidFill>
                <a:cs typeface="Aharoni" panose="02010803020104030203" pitchFamily="2" charset="-79"/>
              </a:rPr>
              <a:t>ctive </a:t>
            </a:r>
            <a:r>
              <a:rPr lang="en-GB" sz="4400" dirty="0">
                <a:solidFill>
                  <a:schemeClr val="tx1"/>
                </a:solidFill>
                <a:cs typeface="Aharoni" panose="02010803020104030203" pitchFamily="2" charset="-79"/>
              </a:rPr>
              <a:t>and passive </a:t>
            </a:r>
            <a:r>
              <a:rPr lang="en-GB" sz="4400" dirty="0" smtClean="0">
                <a:solidFill>
                  <a:schemeClr val="tx1"/>
                </a:solidFill>
                <a:cs typeface="Aharoni" panose="02010803020104030203" pitchFamily="2" charset="-79"/>
              </a:rPr>
              <a:t>vocabulary</a:t>
            </a:r>
          </a:p>
          <a:p>
            <a:r>
              <a:rPr lang="en-GB" sz="4400" dirty="0" smtClean="0">
                <a:solidFill>
                  <a:schemeClr val="tx1"/>
                </a:solidFill>
                <a:cs typeface="Aharoni" panose="02010803020104030203" pitchFamily="2" charset="-79"/>
              </a:rPr>
              <a:t>More vocab teaching aspects</a:t>
            </a:r>
          </a:p>
          <a:p>
            <a:endParaRPr lang="en-GB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05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951295"/>
              </p:ext>
            </p:extLst>
          </p:nvPr>
        </p:nvGraphicFramePr>
        <p:xfrm>
          <a:off x="1828799" y="310895"/>
          <a:ext cx="8394192" cy="6294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8064"/>
                <a:gridCol w="2798064"/>
                <a:gridCol w="2798064"/>
              </a:tblGrid>
              <a:tr h="11502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ESP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GE</a:t>
                      </a:r>
                      <a:endParaRPr lang="ru-RU" sz="3600" dirty="0" smtClean="0"/>
                    </a:p>
                    <a:p>
                      <a:endParaRPr lang="ru-RU" sz="3600" dirty="0"/>
                    </a:p>
                  </a:txBody>
                  <a:tcPr/>
                </a:tc>
              </a:tr>
              <a:tr h="349376">
                <a:tc>
                  <a:txBody>
                    <a:bodyPr/>
                    <a:lstStyle/>
                    <a:p>
                      <a:r>
                        <a:rPr lang="en-US" dirty="0" smtClean="0"/>
                        <a:t>Vocabulary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ru-RU" dirty="0"/>
                    </a:p>
                  </a:txBody>
                  <a:tcPr/>
                </a:tc>
              </a:tr>
              <a:tr h="526673">
                <a:tc>
                  <a:txBody>
                    <a:bodyPr/>
                    <a:lstStyle/>
                    <a:p>
                      <a:r>
                        <a:rPr lang="en-US" dirty="0" smtClean="0"/>
                        <a:t>Grammar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ru-RU" dirty="0"/>
                    </a:p>
                  </a:txBody>
                  <a:tcPr/>
                </a:tc>
              </a:tr>
              <a:tr h="526673">
                <a:tc>
                  <a:txBody>
                    <a:bodyPr/>
                    <a:lstStyle/>
                    <a:p>
                      <a:r>
                        <a:rPr lang="en-US" dirty="0" smtClean="0"/>
                        <a:t>Pronunciation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5%</a:t>
                      </a:r>
                      <a:endParaRPr lang="ru-RU" dirty="0"/>
                    </a:p>
                  </a:txBody>
                  <a:tcPr/>
                </a:tc>
              </a:tr>
              <a:tr h="526673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Functional Language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5%</a:t>
                      </a:r>
                      <a:endParaRPr lang="ru-RU" dirty="0"/>
                    </a:p>
                  </a:txBody>
                  <a:tcPr/>
                </a:tc>
              </a:tr>
              <a:tr h="526673">
                <a:tc>
                  <a:txBody>
                    <a:bodyPr/>
                    <a:lstStyle/>
                    <a:p>
                      <a:r>
                        <a:rPr lang="en-US" dirty="0" smtClean="0"/>
                        <a:t>Reading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ru-RU" dirty="0"/>
                    </a:p>
                  </a:txBody>
                  <a:tcPr/>
                </a:tc>
              </a:tr>
              <a:tr h="526673">
                <a:tc>
                  <a:txBody>
                    <a:bodyPr/>
                    <a:lstStyle/>
                    <a:p>
                      <a:r>
                        <a:rPr lang="en-US" dirty="0" smtClean="0"/>
                        <a:t>Writing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ru-RU" dirty="0"/>
                    </a:p>
                  </a:txBody>
                  <a:tcPr/>
                </a:tc>
              </a:tr>
              <a:tr h="526673">
                <a:tc>
                  <a:txBody>
                    <a:bodyPr/>
                    <a:lstStyle/>
                    <a:p>
                      <a:r>
                        <a:rPr lang="en-US" dirty="0" smtClean="0"/>
                        <a:t>Listening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ru-RU" dirty="0"/>
                    </a:p>
                  </a:txBody>
                  <a:tcPr/>
                </a:tc>
              </a:tr>
              <a:tr h="526673">
                <a:tc>
                  <a:txBody>
                    <a:bodyPr/>
                    <a:lstStyle/>
                    <a:p>
                      <a:r>
                        <a:rPr lang="en-US" dirty="0" smtClean="0"/>
                        <a:t>Speaking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ru-RU" dirty="0"/>
                    </a:p>
                  </a:txBody>
                  <a:tcPr/>
                </a:tc>
              </a:tr>
              <a:tr h="526673">
                <a:tc>
                  <a:txBody>
                    <a:bodyPr/>
                    <a:lstStyle/>
                    <a:p>
                      <a:r>
                        <a:rPr lang="en-US" dirty="0" smtClean="0"/>
                        <a:t>Other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ru-RU" dirty="0"/>
                    </a:p>
                  </a:txBody>
                  <a:tcPr/>
                </a:tc>
              </a:tr>
              <a:tr h="526673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575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Importance</a:t>
            </a:r>
            <a:r>
              <a:rPr lang="en-GB" sz="4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44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of vocabulary in ESP</a:t>
            </a:r>
            <a:endParaRPr lang="en-GB" sz="4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692" y="1586752"/>
            <a:ext cx="11621660" cy="4301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37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chemeClr val="accent5">
                    <a:lumMod val="75000"/>
                  </a:schemeClr>
                </a:solidFill>
              </a:rPr>
              <a:t>Types of vocabulary</a:t>
            </a:r>
            <a:endParaRPr lang="ru-RU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76656" y="1901952"/>
            <a:ext cx="4791456" cy="1938528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T</a:t>
            </a:r>
            <a:r>
              <a:rPr lang="en-US" sz="4000" dirty="0" smtClean="0"/>
              <a:t>arget</a:t>
            </a:r>
            <a:endParaRPr lang="ru-RU" sz="4000" dirty="0"/>
          </a:p>
        </p:txBody>
      </p:sp>
      <p:sp>
        <p:nvSpPr>
          <p:cNvPr id="5" name="Овал 4"/>
          <p:cNvSpPr/>
          <p:nvPr/>
        </p:nvSpPr>
        <p:spPr>
          <a:xfrm>
            <a:off x="6967728" y="1892808"/>
            <a:ext cx="4681728" cy="19476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Non-target</a:t>
            </a:r>
            <a:endParaRPr lang="ru-RU" sz="4000" dirty="0"/>
          </a:p>
        </p:txBody>
      </p:sp>
      <p:sp>
        <p:nvSpPr>
          <p:cNvPr id="6" name="Овал 5"/>
          <p:cNvSpPr/>
          <p:nvPr/>
        </p:nvSpPr>
        <p:spPr>
          <a:xfrm>
            <a:off x="4590288" y="6126480"/>
            <a:ext cx="54864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078224" y="4229099"/>
            <a:ext cx="4553712" cy="19202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E</a:t>
            </a:r>
            <a:r>
              <a:rPr lang="en-US" sz="4000" dirty="0" smtClean="0"/>
              <a:t>mergent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4896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5">
                    <a:lumMod val="75000"/>
                  </a:schemeClr>
                </a:solidFill>
              </a:rPr>
              <a:t>Sources of vocabulary</a:t>
            </a:r>
            <a:endParaRPr lang="ru-RU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7824" y="1627632"/>
            <a:ext cx="9893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600" dirty="0" smtClean="0"/>
              <a:t>Technical dictionary or glossary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14878" y="3711785"/>
            <a:ext cx="45462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600" dirty="0"/>
              <a:t>Respected text books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77824" y="2511456"/>
            <a:ext cx="96921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600" dirty="0"/>
              <a:t>Authentic reading and listening texts incorporated into the course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14878" y="4556605"/>
            <a:ext cx="42691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600" dirty="0" smtClean="0"/>
              <a:t>Learners themselves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4021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</a:rPr>
              <a:t>Amount of vocabulary</a:t>
            </a:r>
            <a:endParaRPr lang="ru-RU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542032"/>
            <a:ext cx="12280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How many words do you usually give your students to learn per lesson?</a:t>
            </a:r>
            <a:endParaRPr lang="ru-RU" sz="2800" dirty="0"/>
          </a:p>
        </p:txBody>
      </p:sp>
      <p:sp>
        <p:nvSpPr>
          <p:cNvPr id="5" name="Шестиугольник 4"/>
          <p:cNvSpPr/>
          <p:nvPr/>
        </p:nvSpPr>
        <p:spPr>
          <a:xfrm>
            <a:off x="1115568" y="3401568"/>
            <a:ext cx="1956816" cy="1609344"/>
          </a:xfrm>
          <a:prstGeom prst="hex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10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5166360" y="4608576"/>
            <a:ext cx="1956816" cy="1481328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15</a:t>
            </a:r>
            <a:endParaRPr lang="ru-RU" sz="4000" dirty="0"/>
          </a:p>
        </p:txBody>
      </p:sp>
      <p:sp>
        <p:nvSpPr>
          <p:cNvPr id="7" name="Шестиугольник 6"/>
          <p:cNvSpPr/>
          <p:nvPr/>
        </p:nvSpPr>
        <p:spPr>
          <a:xfrm>
            <a:off x="9272016" y="3401568"/>
            <a:ext cx="1737360" cy="1463040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20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84057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accent5">
                    <a:lumMod val="75000"/>
                  </a:schemeClr>
                </a:solidFill>
              </a:rPr>
              <a:t>Active and passive vocabulary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536849"/>
              </p:ext>
            </p:extLst>
          </p:nvPr>
        </p:nvGraphicFramePr>
        <p:xfrm>
          <a:off x="1097280" y="1335024"/>
          <a:ext cx="105156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/>
              </a:tblGrid>
              <a:tr h="14813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administrator   benefactor    beneficiary    codicil   </a:t>
                      </a:r>
                      <a:r>
                        <a:rPr lang="en-US" sz="2400" dirty="0" err="1" smtClean="0"/>
                        <a:t>dependants</a:t>
                      </a:r>
                      <a:r>
                        <a:rPr lang="en-US" sz="2400" dirty="0" smtClean="0"/>
                        <a:t>   estate   executor    inherit     inheritance     intestate    will 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 power of attorney     probate     testament      trust      trustee</a:t>
                      </a:r>
                      <a:r>
                        <a:rPr lang="en-US" sz="2400" baseline="0" dirty="0" smtClean="0"/>
                        <a:t>     </a:t>
                      </a:r>
                      <a:r>
                        <a:rPr lang="en-US" sz="2400" dirty="0" smtClean="0"/>
                        <a:t>damages   commit      offence       claimant     evidence        fine        injunction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168891"/>
              </p:ext>
            </p:extLst>
          </p:nvPr>
        </p:nvGraphicFramePr>
        <p:xfrm>
          <a:off x="1133855" y="3054096"/>
          <a:ext cx="10369296" cy="3255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432"/>
                <a:gridCol w="3456432"/>
                <a:gridCol w="3456432"/>
              </a:tblGrid>
              <a:tr h="325526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Active Vocabulary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Administrator          commit</a:t>
                      </a:r>
                    </a:p>
                    <a:p>
                      <a:r>
                        <a:rPr lang="en-US" dirty="0" smtClean="0"/>
                        <a:t>Will                         offence</a:t>
                      </a:r>
                    </a:p>
                    <a:p>
                      <a:r>
                        <a:rPr lang="en-US" dirty="0" smtClean="0"/>
                        <a:t>Estate                      evidence</a:t>
                      </a:r>
                    </a:p>
                    <a:p>
                      <a:r>
                        <a:rPr lang="en-US" dirty="0" smtClean="0"/>
                        <a:t>Executor                  testament</a:t>
                      </a:r>
                    </a:p>
                    <a:p>
                      <a:r>
                        <a:rPr lang="en-US" dirty="0" err="1" smtClean="0"/>
                        <a:t>Enherit</a:t>
                      </a:r>
                      <a:r>
                        <a:rPr lang="en-US" dirty="0" smtClean="0"/>
                        <a:t>                     fine</a:t>
                      </a:r>
                    </a:p>
                    <a:p>
                      <a:r>
                        <a:rPr lang="en-US" dirty="0" smtClean="0"/>
                        <a:t>Inheritance             claimant</a:t>
                      </a:r>
                    </a:p>
                    <a:p>
                      <a:r>
                        <a:rPr lang="en-US" sz="1800" dirty="0" smtClean="0"/>
                        <a:t>Probate</a:t>
                      </a:r>
                    </a:p>
                    <a:p>
                      <a:r>
                        <a:rPr lang="en-US" sz="1800" dirty="0" smtClean="0"/>
                        <a:t>Trust</a:t>
                      </a:r>
                    </a:p>
                    <a:p>
                      <a:r>
                        <a:rPr lang="en-US" sz="1800" dirty="0" smtClean="0"/>
                        <a:t>damages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Passive</a:t>
                      </a:r>
                      <a:r>
                        <a:rPr lang="en-US" baseline="0" dirty="0" smtClean="0">
                          <a:solidFill>
                            <a:srgbClr val="FFC000"/>
                          </a:solidFill>
                        </a:rPr>
                        <a:t> Vocabulary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sz="1800" dirty="0" smtClean="0"/>
                        <a:t>Benefactor</a:t>
                      </a:r>
                    </a:p>
                    <a:p>
                      <a:r>
                        <a:rPr lang="en-US" sz="1800" dirty="0" smtClean="0"/>
                        <a:t>Beneficiary</a:t>
                      </a:r>
                    </a:p>
                    <a:p>
                      <a:r>
                        <a:rPr lang="en-US" sz="1800" dirty="0" err="1" smtClean="0"/>
                        <a:t>Dependant</a:t>
                      </a:r>
                      <a:endParaRPr lang="en-US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injunction</a:t>
                      </a:r>
                      <a:endParaRPr lang="ru-RU" sz="1800" dirty="0" smtClean="0"/>
                    </a:p>
                    <a:p>
                      <a:r>
                        <a:rPr lang="en-US" sz="1800" dirty="0" smtClean="0"/>
                        <a:t>trustee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I don’t know these words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sz="1800" dirty="0" smtClean="0"/>
                        <a:t>Codicil</a:t>
                      </a:r>
                    </a:p>
                    <a:p>
                      <a:r>
                        <a:rPr lang="en-US" sz="1800" dirty="0" smtClean="0"/>
                        <a:t>power of attorney</a:t>
                      </a:r>
                    </a:p>
                    <a:p>
                      <a:r>
                        <a:rPr lang="en-US" sz="1800" dirty="0" smtClean="0"/>
                        <a:t>Probate</a:t>
                      </a:r>
                    </a:p>
                    <a:p>
                      <a:r>
                        <a:rPr lang="en-US" sz="1800" dirty="0" smtClean="0"/>
                        <a:t>intestate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65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31920" y="841248"/>
            <a:ext cx="4059936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r>
              <a:rPr lang="en-US" sz="2000" dirty="0" smtClean="0"/>
              <a:t>) I want to be able to use words well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41248" y="2578608"/>
            <a:ext cx="1664208" cy="104241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Non-vocabulary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01568" y="2578608"/>
            <a:ext cx="1444752" cy="10424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 want to understand them 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58384" y="2578608"/>
            <a:ext cx="1700784" cy="107899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Passive vocabulary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735824" y="2578608"/>
            <a:ext cx="1389888" cy="107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 want to be able to use words well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802368" y="2578608"/>
            <a:ext cx="1719072" cy="107899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Active vocabulary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41248" y="4663440"/>
            <a:ext cx="16642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don’t need to know them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358384" y="4663440"/>
            <a:ext cx="170078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 don’t need to know them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802368" y="4663440"/>
            <a:ext cx="17190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 don’t need to know them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7991856" y="1499616"/>
            <a:ext cx="2377440" cy="10789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1481328" y="1499616"/>
            <a:ext cx="2450592" cy="10789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4" idx="1"/>
          </p:cNvCxnSpPr>
          <p:nvPr/>
        </p:nvCxnSpPr>
        <p:spPr>
          <a:xfrm>
            <a:off x="2505456" y="3099816"/>
            <a:ext cx="896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4" idx="3"/>
            <a:endCxn id="5" idx="1"/>
          </p:cNvCxnSpPr>
          <p:nvPr/>
        </p:nvCxnSpPr>
        <p:spPr>
          <a:xfrm>
            <a:off x="4846320" y="3099816"/>
            <a:ext cx="512064" cy="182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6" idx="1"/>
          </p:cNvCxnSpPr>
          <p:nvPr/>
        </p:nvCxnSpPr>
        <p:spPr>
          <a:xfrm>
            <a:off x="7059168" y="3108960"/>
            <a:ext cx="676656" cy="9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9180576" y="3108960"/>
            <a:ext cx="621792" cy="9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endCxn id="8" idx="0"/>
          </p:cNvCxnSpPr>
          <p:nvPr/>
        </p:nvCxnSpPr>
        <p:spPr>
          <a:xfrm>
            <a:off x="1673352" y="3657600"/>
            <a:ext cx="0" cy="10058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6208776" y="36576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endCxn id="10" idx="0"/>
          </p:cNvCxnSpPr>
          <p:nvPr/>
        </p:nvCxnSpPr>
        <p:spPr>
          <a:xfrm>
            <a:off x="10661904" y="3822192"/>
            <a:ext cx="0" cy="841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88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806</TotalTime>
  <Words>351</Words>
  <Application>Microsoft Office PowerPoint</Application>
  <PresentationFormat>Произвольный</PresentationFormat>
  <Paragraphs>130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Паркет</vt:lpstr>
      <vt:lpstr>Презентация PowerPoint</vt:lpstr>
      <vt:lpstr>Outline </vt:lpstr>
      <vt:lpstr>Презентация PowerPoint</vt:lpstr>
      <vt:lpstr>Importance of vocabulary in ESP</vt:lpstr>
      <vt:lpstr>Types of vocabulary</vt:lpstr>
      <vt:lpstr>Sources of vocabulary</vt:lpstr>
      <vt:lpstr>Amount of vocabulary</vt:lpstr>
      <vt:lpstr>Active and passive vocabulary </vt:lpstr>
      <vt:lpstr>Презентация PowerPoint</vt:lpstr>
      <vt:lpstr>Vocab priorities</vt:lpstr>
      <vt:lpstr>Word combinations</vt:lpstr>
      <vt:lpstr>4.4 Examples of Collocations</vt:lpstr>
      <vt:lpstr>Other things to teach</vt:lpstr>
      <vt:lpstr>3.1 Types of Meaning</vt:lpstr>
      <vt:lpstr>Ah … NOW I know that word!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</dc:creator>
  <cp:lastModifiedBy>oksik</cp:lastModifiedBy>
  <cp:revision>88</cp:revision>
  <dcterms:created xsi:type="dcterms:W3CDTF">2015-11-13T10:29:19Z</dcterms:created>
  <dcterms:modified xsi:type="dcterms:W3CDTF">2016-01-28T19:36:08Z</dcterms:modified>
</cp:coreProperties>
</file>